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9" autoAdjust="0"/>
    <p:restoredTop sz="85174"/>
  </p:normalViewPr>
  <p:slideViewPr>
    <p:cSldViewPr snapToGrid="0" snapToObjects="1">
      <p:cViewPr varScale="1">
        <p:scale>
          <a:sx n="62" d="100"/>
          <a:sy n="62" d="100"/>
        </p:scale>
        <p:origin x="86" y="145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3/19/2022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3/19/2022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rion-miller/IBM-Data-Science/blob/main/10%20-%20Applied%20Data%20Science%20Capstone/Lab-Data_Wrangl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rion-miller/IBM-Data-Science/blob/main/10%20-%20Applied%20Data%20Science%20Capstone/Lab-EDA_with_Data_Visualization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rion-miller/IBM-Data-Science/blob/main/10%20-%20Applied%20Data%20Science%20Capstone/Lab-EDA_with_SQL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rion-miller/IBM-Data-Science/blob/main/10%20-%20Applied%20Data%20Science%20Capstone/Lab-Interactive_Visual_Analytics_with_Folium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rion-miller/IBM-Data-Science/blob/main/10%20-%20Applied%20Data%20Science%20Capstone/spacex_dash_app.py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rion-miller/IBM-Data-Science/blob/main/10%20-%20Applied%20Data%20Science%20Capstone/Lab-Machine_Learning_Prediction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rion-miller/IBM-Data-Science/blob/main/10%20-%20Applied%20Data%20Science%20Capstone/Lab-SpaceX_Data_Collection_API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rion-miller/IBM-Data-Science/blob/main/10%20-%20Applied%20Data%20Science%20Capstone/Lab_Webscrap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Orion Miller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2022/03/19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Data Wrangling Notebook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EDA &amp; Visualization Notebook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EDA with SQL Notebook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 dirty="0"/>
          </a:p>
          <a:p>
            <a:r>
              <a:rPr lang="en-US" dirty="0">
                <a:hlinkClick r:id="rId3"/>
              </a:rPr>
              <a:t>Interactive Folium Map Notebook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Plotly Dash lab, as an external reference and peer-review purpose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Plotly Dash App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Plotly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Predictive Analysis Notebook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1625600"/>
            <a:ext cx="10092919" cy="4605867"/>
          </a:xfrm>
          <a:prstGeom prst="rect">
            <a:avLst/>
          </a:prstGeom>
        </p:spPr>
        <p:txBody>
          <a:bodyPr lIns="91440" tIns="45720" rIns="91440" bIns="45720" anchor="t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Data Collection</a:t>
            </a:r>
            <a:endParaRPr lang="en-US" sz="1800" b="0" i="0" u="none" strike="noStrike" baseline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Data Wrangling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Exploratory Data Analysis with Data Visualization</a:t>
            </a:r>
            <a:endParaRPr lang="en-US" sz="1800" dirty="0">
              <a:solidFill>
                <a:srgbClr val="000000"/>
              </a:solidFill>
              <a:latin typeface="AAAAA E+ Graphik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Exploratory Data Analysis with SQL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Building an Interactive </a:t>
            </a:r>
            <a:r>
              <a:rPr lang="en-US" sz="1800" dirty="0">
                <a:solidFill>
                  <a:srgbClr val="000000"/>
                </a:solidFill>
                <a:latin typeface="AAAAA E+ Graphik"/>
              </a:rPr>
              <a:t>M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ap with Folium</a:t>
            </a:r>
            <a:endParaRPr lang="en-US" sz="1800" dirty="0">
              <a:solidFill>
                <a:srgbClr val="000000"/>
              </a:solidFill>
              <a:latin typeface="AAAAA E+ Graphik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Building a Dashboard with Plotly Dash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Predictive Analysis (Classi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AAAA F+ Graphik"/>
              </a:rPr>
              <a:t>f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ication)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Exploratory Data Analysis results</a:t>
            </a:r>
            <a:endParaRPr lang="en-US" sz="1800" b="0" i="0" u="none" strike="noStrike" baseline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Interactive analytics demo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Predictive analysis comparison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6" y="1501422"/>
            <a:ext cx="10160859" cy="49257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 lvl="1">
              <a:spcBef>
                <a:spcPts val="1400"/>
              </a:spcBef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SpaceX is the most successful company of the commercial space age, dramatically lowering the cost of launches. The company advertises Falcon 9 rocket launches on its website, with a cost of 62 million dollars; other providers cost upward of 165 million dollars each, much of the savings is because SpaceX can reuse the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AAAA F+ Graphik"/>
              </a:rPr>
              <a:t>f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irst stage. Therefore, if we can determine if the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AAAA F+ Graphik"/>
              </a:rPr>
              <a:t>f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irst stage will land, we can determine the cost of a launch. Based on public information and various machine learning models, we seek to predict </a:t>
            </a:r>
            <a:r>
              <a:rPr lang="en-US" sz="1800" dirty="0">
                <a:solidFill>
                  <a:srgbClr val="000000"/>
                </a:solidFill>
                <a:latin typeface="AAAAA E+ Graphik"/>
              </a:rPr>
              <a:t>whether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 SpaceX can reuse the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AAAA F+ Graphik"/>
              </a:rPr>
              <a:t>f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irst stage for a given launch.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  <a:p>
            <a:pPr lvl="1">
              <a:spcBef>
                <a:spcPts val="1400"/>
              </a:spcBef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How do variables such as payload mass, launch site, number of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AAAA F+ Graphik"/>
              </a:rPr>
              <a:t>f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lights, and orbits affect the success of the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AAAA F+ Graphik"/>
              </a:rPr>
              <a:t>f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irst stage landing?</a:t>
            </a:r>
            <a:endParaRPr lang="en-US" sz="1800" b="0" i="0" u="none" strike="noStrike" baseline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spcBef>
                <a:spcPts val="1400"/>
              </a:spcBef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Does the rate of successful landings increase across time?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spcBef>
                <a:spcPts val="1400"/>
              </a:spcBef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What is the best algorithm that can be used for binary classi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AAAA F+ Graphik"/>
              </a:rPr>
              <a:t>f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ication in this situation?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8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Collected data directly from the SpaceX Rest API, and also web-scraped from Wikipedia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Filtering, handling of empty values, and one hot encoding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Plotly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Built models for logistic regression, SVM, decision tree, and K-nearest neighbors and evaluated their output using multiple metrics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process involved a combination of both API requests from the SpaceX REST API and Web Scraping data from SpaceX’s Wikipedia page.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Both of these data collection methods were necessary to get complete enough information about the launches for a detailed analysis.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AAAAA C+ Graphik"/>
              </a:rPr>
              <a:t>Data </a:t>
            </a:r>
            <a:r>
              <a:rPr lang="en-US" sz="1800" dirty="0">
                <a:solidFill>
                  <a:srgbClr val="000000"/>
                </a:solidFill>
                <a:latin typeface="AAAAA C+ Graphik"/>
              </a:rPr>
              <a:t>c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AAAA C+ Graphik"/>
              </a:rPr>
              <a:t>olumns obtained by using SpaceX REST API: 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b="0" i="0" u="none" strike="noStrike" baseline="0" dirty="0" err="1">
                <a:solidFill>
                  <a:srgbClr val="000000"/>
                </a:solidFill>
                <a:latin typeface="AAAAA E+ Graphik"/>
              </a:rPr>
              <a:t>FlightNumber</a:t>
            </a:r>
            <a:r>
              <a:rPr lang="en-US" sz="1400" b="0" i="0" u="none" strike="noStrike" baseline="0" dirty="0">
                <a:solidFill>
                  <a:srgbClr val="000000"/>
                </a:solidFill>
                <a:latin typeface="AAAAA E+ Graphik"/>
              </a:rPr>
              <a:t>, Date, </a:t>
            </a:r>
            <a:r>
              <a:rPr lang="en-US" sz="1400" b="0" i="0" u="none" strike="noStrike" baseline="0" dirty="0" err="1">
                <a:solidFill>
                  <a:srgbClr val="000000"/>
                </a:solidFill>
                <a:latin typeface="AAAAA E+ Graphik"/>
              </a:rPr>
              <a:t>BoosterVersion</a:t>
            </a:r>
            <a:r>
              <a:rPr lang="en-US" sz="1400" b="0" i="0" u="none" strike="noStrike" baseline="0" dirty="0">
                <a:solidFill>
                  <a:srgbClr val="000000"/>
                </a:solidFill>
                <a:latin typeface="AAAAA E+ Graphik"/>
              </a:rPr>
              <a:t>, </a:t>
            </a:r>
            <a:r>
              <a:rPr lang="en-US" sz="1400" b="0" i="0" u="none" strike="noStrike" baseline="0" dirty="0" err="1">
                <a:solidFill>
                  <a:srgbClr val="000000"/>
                </a:solidFill>
                <a:latin typeface="AAAAA E+ Graphik"/>
              </a:rPr>
              <a:t>PayloadMass</a:t>
            </a:r>
            <a:r>
              <a:rPr lang="en-US" sz="1400" b="0" i="0" u="none" strike="noStrike" baseline="0" dirty="0">
                <a:solidFill>
                  <a:srgbClr val="000000"/>
                </a:solidFill>
                <a:latin typeface="AAAAA E+ Graphik"/>
              </a:rPr>
              <a:t>, Orbit, </a:t>
            </a:r>
            <a:r>
              <a:rPr lang="en-US" sz="1400" b="0" i="0" u="none" strike="noStrike" baseline="0" dirty="0" err="1">
                <a:solidFill>
                  <a:srgbClr val="000000"/>
                </a:solidFill>
                <a:latin typeface="AAAAA E+ Graphik"/>
              </a:rPr>
              <a:t>LaunchSite</a:t>
            </a:r>
            <a:r>
              <a:rPr lang="en-US" sz="1400" b="0" i="0" u="none" strike="noStrike" baseline="0" dirty="0">
                <a:solidFill>
                  <a:srgbClr val="000000"/>
                </a:solidFill>
                <a:latin typeface="AAAAA E+ Graphik"/>
              </a:rPr>
              <a:t>, Outcome, Flights, </a:t>
            </a:r>
            <a:r>
              <a:rPr lang="en-US" sz="1400" b="0" i="0" u="none" strike="noStrike" baseline="0" dirty="0" err="1">
                <a:solidFill>
                  <a:srgbClr val="000000"/>
                </a:solidFill>
                <a:latin typeface="AAAAA E+ Graphik"/>
              </a:rPr>
              <a:t>GridFins</a:t>
            </a:r>
            <a:r>
              <a:rPr lang="en-US" sz="1400" b="0" i="0" u="none" strike="noStrike" baseline="0" dirty="0">
                <a:solidFill>
                  <a:srgbClr val="000000"/>
                </a:solidFill>
                <a:latin typeface="AAAAA E+ Graphik"/>
              </a:rPr>
              <a:t>, Reused, Legs, </a:t>
            </a:r>
            <a:r>
              <a:rPr lang="en-US" sz="1400" b="0" i="0" u="none" strike="noStrike" baseline="0" dirty="0" err="1">
                <a:solidFill>
                  <a:srgbClr val="000000"/>
                </a:solidFill>
                <a:latin typeface="AAAAA E+ Graphik"/>
              </a:rPr>
              <a:t>LandingPad</a:t>
            </a:r>
            <a:r>
              <a:rPr lang="en-US" sz="1400" b="0" i="0" u="none" strike="noStrike" baseline="0" dirty="0">
                <a:solidFill>
                  <a:srgbClr val="000000"/>
                </a:solidFill>
                <a:latin typeface="AAAAA E+ Graphik"/>
              </a:rPr>
              <a:t>, Block, </a:t>
            </a:r>
            <a:r>
              <a:rPr lang="en-US" sz="1400" b="0" i="0" u="none" strike="noStrike" baseline="0" dirty="0" err="1">
                <a:solidFill>
                  <a:srgbClr val="000000"/>
                </a:solidFill>
                <a:latin typeface="AAAAA E+ Graphik"/>
              </a:rPr>
              <a:t>ReusedCount</a:t>
            </a:r>
            <a:r>
              <a:rPr lang="en-US" sz="1400" b="0" i="0" u="none" strike="noStrike" baseline="0" dirty="0">
                <a:solidFill>
                  <a:srgbClr val="000000"/>
                </a:solidFill>
                <a:latin typeface="AAAAA E+ Graphik"/>
              </a:rPr>
              <a:t>, Serial, Longitude, Latitude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AAAAA C+ Graphik"/>
              </a:rPr>
              <a:t>Data Columns obtained by using Wikipedia Web Scraping: </a:t>
            </a:r>
          </a:p>
          <a:p>
            <a:pPr lvl="2">
              <a:lnSpc>
                <a:spcPct val="100000"/>
              </a:lnSpc>
              <a:spcBef>
                <a:spcPts val="1400"/>
              </a:spcBef>
            </a:pPr>
            <a:r>
              <a:rPr lang="en-US" sz="1400" b="0" i="0" u="none" strike="noStrike" baseline="0" dirty="0">
                <a:solidFill>
                  <a:srgbClr val="000000"/>
                </a:solidFill>
                <a:latin typeface="AAAAA E+ Graphik"/>
              </a:rPr>
              <a:t>Flight No., Launch site, Payload, </a:t>
            </a:r>
            <a:r>
              <a:rPr lang="en-US" sz="1400" b="0" i="0" u="none" strike="noStrike" baseline="0" dirty="0" err="1">
                <a:solidFill>
                  <a:srgbClr val="000000"/>
                </a:solidFill>
                <a:latin typeface="AAAAA E+ Graphik"/>
              </a:rPr>
              <a:t>PayloadMass</a:t>
            </a:r>
            <a:r>
              <a:rPr lang="en-US" sz="1400" b="0" i="0" u="none" strike="noStrike" baseline="0" dirty="0">
                <a:solidFill>
                  <a:srgbClr val="000000"/>
                </a:solidFill>
                <a:latin typeface="AAAAA E+ Graphik"/>
              </a:rPr>
              <a:t>, Orbit, Customer, Launch outcome, Version Booster, Booster landing, Date, Time </a:t>
            </a:r>
            <a:endParaRPr lang="en-US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SpaceX API Notebook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Webscraping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 Notebook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1287</TotalTime>
  <Words>1681</Words>
  <Application>Microsoft Office PowerPoint</Application>
  <PresentationFormat>Widescreen</PresentationFormat>
  <Paragraphs>262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7" baseType="lpstr">
      <vt:lpstr>AAAAA C+ Graphik</vt:lpstr>
      <vt:lpstr>AAAAA E+ Graphik</vt:lpstr>
      <vt:lpstr>AAAAA F+ Graphik</vt:lpstr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Orion Miller</cp:lastModifiedBy>
  <cp:revision>213</cp:revision>
  <dcterms:created xsi:type="dcterms:W3CDTF">2021-04-29T18:58:34Z</dcterms:created>
  <dcterms:modified xsi:type="dcterms:W3CDTF">2022-03-19T22:01:31Z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